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2"/>
  </p:notesMasterIdLst>
  <p:sldIdLst>
    <p:sldId id="256" r:id="rId2"/>
    <p:sldId id="259" r:id="rId3"/>
    <p:sldId id="257" r:id="rId4"/>
    <p:sldId id="258" r:id="rId5"/>
    <p:sldId id="260" r:id="rId6"/>
    <p:sldId id="261" r:id="rId7"/>
    <p:sldId id="262" r:id="rId8"/>
    <p:sldId id="263" r:id="rId9"/>
    <p:sldId id="264" r:id="rId10"/>
    <p:sldId id="265" r:id="rId11"/>
    <p:sldId id="266" r:id="rId12"/>
    <p:sldId id="267" r:id="rId13"/>
    <p:sldId id="268" r:id="rId14"/>
    <p:sldId id="269" r:id="rId15"/>
    <p:sldId id="274" r:id="rId16"/>
    <p:sldId id="275" r:id="rId17"/>
    <p:sldId id="276" r:id="rId18"/>
    <p:sldId id="277" r:id="rId19"/>
    <p:sldId id="279" r:id="rId20"/>
    <p:sldId id="278" r:id="rId21"/>
  </p:sldIdLst>
  <p:sldSz cx="9144000" cy="5143500" type="screen16x9"/>
  <p:notesSz cx="6858000" cy="9144000"/>
  <p:embeddedFontLst>
    <p:embeddedFont>
      <p:font typeface="Advent Pro Light" panose="020B0604020202020204" charset="0"/>
      <p:regular r:id="rId23"/>
      <p:bold r:id="rId24"/>
    </p:embeddedFont>
    <p:embeddedFont>
      <p:font typeface="Anton" pitchFamily="2" charset="0"/>
      <p:regular r:id="rId25"/>
    </p:embeddedFont>
    <p:embeddedFont>
      <p:font typeface="Fira Sans Condensed" panose="020B0503050000020004" pitchFamily="34" charset="0"/>
      <p:regular r:id="rId26"/>
      <p:bold r:id="rId27"/>
      <p:italic r:id="rId28"/>
      <p:boldItalic r:id="rId29"/>
    </p:embeddedFont>
    <p:embeddedFont>
      <p:font typeface="Fira Sans Condensed Light" panose="020B0403050000020004" pitchFamily="34" charset="0"/>
      <p:regular r:id="rId30"/>
      <p:bold r:id="rId31"/>
      <p:italic r:id="rId32"/>
      <p:boldItalic r:id="rId33"/>
    </p:embeddedFont>
    <p:embeddedFont>
      <p:font typeface="Josefin Slab" pitchFamily="2" charset="0"/>
      <p:regular r:id="rId34"/>
      <p:bold r:id="rId35"/>
      <p:italic r:id="rId36"/>
      <p:boldItalic r:id="rId37"/>
    </p:embeddedFont>
    <p:embeddedFont>
      <p:font typeface="Rajdhani" panose="020B0604020202020204"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8155D0-BB64-473F-8F93-0FFB9895B097}">
  <a:tblStyle styleId="{688155D0-BB64-473F-8F93-0FFB9895B0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hdphoto1.wdp>
</file>

<file path=ppt/media/image1.jpg>
</file>

<file path=ppt/media/image10.png>
</file>

<file path=ppt/media/image11.jpg>
</file>

<file path=ppt/media/image12.jpg>
</file>

<file path=ppt/media/image13.png>
</file>

<file path=ppt/media/image14.pn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lang="en" sz="900" b="1">
                <a:solidFill>
                  <a:schemeClr val="lt2"/>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lang="en" sz="900"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lang="en" sz="900"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2.jp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2Tynxth"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pic>
        <p:nvPicPr>
          <p:cNvPr id="4" name="Picture 3">
            <a:extLst>
              <a:ext uri="{FF2B5EF4-FFF2-40B4-BE49-F238E27FC236}">
                <a16:creationId xmlns:a16="http://schemas.microsoft.com/office/drawing/2014/main" id="{D01DA898-BAE1-0EA2-0D83-C7BEF059DBDD}"/>
              </a:ext>
            </a:extLst>
          </p:cNvPr>
          <p:cNvPicPr>
            <a:picLocks noChangeAspect="1"/>
          </p:cNvPicPr>
          <p:nvPr/>
        </p:nvPicPr>
        <p:blipFill>
          <a:blip r:embed="rId4"/>
          <a:stretch>
            <a:fillRect/>
          </a:stretch>
        </p:blipFill>
        <p:spPr>
          <a:xfrm>
            <a:off x="0" y="0"/>
            <a:ext cx="9144000" cy="5143500"/>
          </a:xfrm>
          <a:prstGeom prst="rect">
            <a:avLst/>
          </a:prstGeom>
        </p:spPr>
      </p:pic>
      <p:sp>
        <p:nvSpPr>
          <p:cNvPr id="102" name="Google Shape;102;p24"/>
          <p:cNvSpPr txBox="1">
            <a:spLocks noGrp="1"/>
          </p:cNvSpPr>
          <p:nvPr>
            <p:ph type="ctrTitle"/>
          </p:nvPr>
        </p:nvSpPr>
        <p:spPr>
          <a:xfrm>
            <a:off x="0" y="2146514"/>
            <a:ext cx="4650163" cy="15056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Rajdhani"/>
                <a:ea typeface="Rajdhani"/>
                <a:cs typeface="Rajdhani"/>
                <a:sym typeface="Rajdhani"/>
              </a:rPr>
              <a:t>A!.OverFlow</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5694956" y="2899335"/>
            <a:ext cx="3100332"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Fira Sans Condensed Light"/>
                <a:ea typeface="Fira Sans Condensed Light"/>
                <a:cs typeface="Fira Sans Condensed Light"/>
                <a:sym typeface="Fira Sans Condensed Light"/>
              </a:rPr>
              <a:t>Here is where the Future Begins……</a:t>
            </a:r>
            <a:endParaRPr sz="1600" dirty="0">
              <a:latin typeface="Fira Sans Condensed Light"/>
              <a:ea typeface="Fira Sans Condensed Light"/>
              <a:cs typeface="Fira Sans Condensed Light"/>
              <a:sym typeface="Fira Sans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extLst>
              <p:ext uri="{D42A27DB-BD31-4B8C-83A1-F6EECF244321}">
                <p14:modId xmlns:p14="http://schemas.microsoft.com/office/powerpoint/2010/main" val="1724586425"/>
              </p:ext>
            </p:extLst>
          </p:nvPr>
        </p:nvGraphicFramePr>
        <p:xfrm>
          <a:off x="937630" y="1319122"/>
          <a:ext cx="7268740" cy="2935162"/>
        </p:xfrm>
        <a:graphic>
          <a:graphicData uri="http://schemas.openxmlformats.org/drawingml/2006/table">
            <a:tbl>
              <a:tblPr>
                <a:noFill/>
                <a:tableStyleId>{688155D0-BB64-473F-8F93-0FFB9895B097}</a:tableStyleId>
              </a:tblPr>
              <a:tblGrid>
                <a:gridCol w="1817185">
                  <a:extLst>
                    <a:ext uri="{9D8B030D-6E8A-4147-A177-3AD203B41FA5}">
                      <a16:colId xmlns:a16="http://schemas.microsoft.com/office/drawing/2014/main" val="20000"/>
                    </a:ext>
                  </a:extLst>
                </a:gridCol>
                <a:gridCol w="1817185">
                  <a:extLst>
                    <a:ext uri="{9D8B030D-6E8A-4147-A177-3AD203B41FA5}">
                      <a16:colId xmlns:a16="http://schemas.microsoft.com/office/drawing/2014/main" val="20001"/>
                    </a:ext>
                  </a:extLst>
                </a:gridCol>
                <a:gridCol w="1817185">
                  <a:extLst>
                    <a:ext uri="{9D8B030D-6E8A-4147-A177-3AD203B41FA5}">
                      <a16:colId xmlns:a16="http://schemas.microsoft.com/office/drawing/2014/main" val="20002"/>
                    </a:ext>
                  </a:extLst>
                </a:gridCol>
                <a:gridCol w="1817185">
                  <a:extLst>
                    <a:ext uri="{9D8B030D-6E8A-4147-A177-3AD203B41FA5}">
                      <a16:colId xmlns:a16="http://schemas.microsoft.com/office/drawing/2014/main" val="20003"/>
                    </a:ext>
                  </a:extLst>
                </a:gridCol>
              </a:tblGrid>
              <a:tr h="985048">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01</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04</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1950114">
                <a:tc>
                  <a:txBody>
                    <a:bodyPr/>
                    <a:lstStyle/>
                    <a:p>
                      <a:pPr marL="0" lvl="0" indent="0" algn="ct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Mini-robots, smart-bots, Dark-Cell bots, </a:t>
                      </a:r>
                      <a:r>
                        <a:rPr lang="en-US" dirty="0" err="1">
                          <a:solidFill>
                            <a:schemeClr val="lt2"/>
                          </a:solidFill>
                          <a:latin typeface="Fira Sans Condensed Light"/>
                          <a:ea typeface="Fira Sans Condensed Light"/>
                          <a:cs typeface="Fira Sans Condensed Light"/>
                          <a:sym typeface="Fira Sans Condensed Light"/>
                        </a:rPr>
                        <a:t>MatrixAI</a:t>
                      </a:r>
                      <a:r>
                        <a:rPr lang="en-US" dirty="0">
                          <a:solidFill>
                            <a:schemeClr val="lt2"/>
                          </a:solidFill>
                          <a:latin typeface="Fira Sans Condensed Light"/>
                          <a:ea typeface="Fira Sans Condensed Light"/>
                          <a:cs typeface="Fira Sans Condensed Light"/>
                          <a:sym typeface="Fira Sans Condensed Light"/>
                        </a:rPr>
                        <a:t>, </a:t>
                      </a:r>
                      <a:r>
                        <a:rPr lang="en-US" dirty="0" err="1">
                          <a:solidFill>
                            <a:schemeClr val="lt2"/>
                          </a:solidFill>
                          <a:latin typeface="Fira Sans Condensed Light"/>
                          <a:ea typeface="Fira Sans Condensed Light"/>
                          <a:cs typeface="Fira Sans Condensed Light"/>
                          <a:sym typeface="Fira Sans Condensed Light"/>
                        </a:rPr>
                        <a:t>PowerAI</a:t>
                      </a:r>
                      <a:r>
                        <a:rPr lang="en-US" dirty="0">
                          <a:solidFill>
                            <a:schemeClr val="lt2"/>
                          </a:solidFill>
                          <a:latin typeface="Fira Sans Condensed Light"/>
                          <a:ea typeface="Fira Sans Condensed Light"/>
                          <a:cs typeface="Fira Sans Condensed Light"/>
                          <a:sym typeface="Fira Sans Condensed Light"/>
                        </a:rPr>
                        <a:t>, </a:t>
                      </a:r>
                      <a:r>
                        <a:rPr lang="en-US" dirty="0" err="1">
                          <a:solidFill>
                            <a:schemeClr val="lt2"/>
                          </a:solidFill>
                          <a:latin typeface="Fira Sans Condensed Light"/>
                          <a:ea typeface="Fira Sans Condensed Light"/>
                          <a:cs typeface="Fira Sans Condensed Light"/>
                          <a:sym typeface="Fira Sans Condensed Light"/>
                        </a:rPr>
                        <a:t>DrainOFFbot</a:t>
                      </a:r>
                      <a:r>
                        <a:rPr lang="en-US" dirty="0">
                          <a:solidFill>
                            <a:schemeClr val="lt2"/>
                          </a:solidFill>
                          <a:latin typeface="Fira Sans Condensed Light"/>
                          <a:ea typeface="Fira Sans Condensed Light"/>
                          <a:cs typeface="Fira Sans Condensed Light"/>
                          <a:sym typeface="Fira Sans Condensed Light"/>
                        </a:rPr>
                        <a:t>( for drainage, canal cleaning)</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Assistance robots (staff, employess, etc.), household bots, Healthcare bots, Recetionist/Restuarant robo, etc.</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AI-prototypes, AI-softwares and services for businesses and society</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Saturn is composed of hydrogen and helium</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dirty="0"/>
              <a:t>Venus has a beautiful name, but it’s terribly hot</a:t>
            </a:r>
            <a:endParaRPr sz="1400" dirty="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dirty="0">
                <a:latin typeface="Rajdhani"/>
                <a:ea typeface="Rajdhani"/>
                <a:cs typeface="Rajdhani"/>
                <a:sym typeface="Rajdhani"/>
              </a:rPr>
              <a:t>AI-VEINS</a:t>
            </a:r>
            <a:endParaRPr sz="1800" b="1" dirty="0">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dirty="0">
                <a:latin typeface="Rajdhani"/>
                <a:ea typeface="Rajdhani"/>
                <a:cs typeface="Rajdhani"/>
                <a:sym typeface="Rajdhani"/>
              </a:rPr>
              <a:t>CR-ALPHA</a:t>
            </a:r>
            <a:endParaRPr sz="1800" b="1" dirty="0">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dirty="0">
                <a:latin typeface="Rajdhani"/>
                <a:ea typeface="Rajdhani"/>
                <a:cs typeface="Rajdhani"/>
                <a:sym typeface="Rajdhani"/>
              </a:rPr>
              <a:t>JUPITER-X</a:t>
            </a:r>
            <a:endParaRPr sz="1800" b="1" dirty="0">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dirty="0">
                <a:latin typeface="Rajdhani"/>
                <a:ea typeface="Rajdhani"/>
                <a:cs typeface="Rajdhani"/>
                <a:sym typeface="Rajdhani"/>
              </a:rPr>
              <a:t>TURN-BOT</a:t>
            </a:r>
            <a:endParaRPr sz="1800" b="1" dirty="0">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700" name="Google Shape;700;p36"/>
          <p:cNvSpPr txBox="1">
            <a:spLocks noGrp="1"/>
          </p:cNvSpPr>
          <p:nvPr>
            <p:ph type="subTitle" idx="4294967295"/>
          </p:nvPr>
        </p:nvSpPr>
        <p:spPr>
          <a:xfrm>
            <a:off x="71445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Despite being red, Mars is actually a cold place</a:t>
            </a:r>
            <a:endParaRPr sz="1400"/>
          </a:p>
        </p:txBody>
      </p:sp>
      <p:sp>
        <p:nvSpPr>
          <p:cNvPr id="701" name="Google Shape;701;p36"/>
          <p:cNvSpPr txBox="1">
            <a:spLocks noGrp="1"/>
          </p:cNvSpPr>
          <p:nvPr>
            <p:ph type="subTitle" idx="4294967295"/>
          </p:nvPr>
        </p:nvSpPr>
        <p:spPr>
          <a:xfrm>
            <a:off x="38059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2" name="Google Shape;702;p36"/>
          <p:cNvSpPr txBox="1">
            <a:spLocks noGrp="1"/>
          </p:cNvSpPr>
          <p:nvPr>
            <p:ph type="subTitle" idx="4294967295"/>
          </p:nvPr>
        </p:nvSpPr>
        <p:spPr>
          <a:xfrm>
            <a:off x="2260075"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Venus is the second planet from the Sun</a:t>
            </a:r>
            <a:endParaRPr sz="1400"/>
          </a:p>
        </p:txBody>
      </p:sp>
      <p:sp>
        <p:nvSpPr>
          <p:cNvPr id="703" name="Google Shape;703;p36"/>
          <p:cNvSpPr txBox="1">
            <a:spLocks noGrp="1"/>
          </p:cNvSpPr>
          <p:nvPr>
            <p:ph type="subTitle" idx="4294967295"/>
          </p:nvPr>
        </p:nvSpPr>
        <p:spPr>
          <a:xfrm>
            <a:off x="68974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Neptune is the farthest planet from the Sun</a:t>
            </a:r>
            <a:endParaRPr sz="1400"/>
          </a:p>
        </p:txBody>
      </p:sp>
      <p:sp>
        <p:nvSpPr>
          <p:cNvPr id="704" name="Google Shape;704;p36"/>
          <p:cNvSpPr txBox="1">
            <a:spLocks noGrp="1"/>
          </p:cNvSpPr>
          <p:nvPr>
            <p:ph type="subTitle" idx="4294967295"/>
          </p:nvPr>
        </p:nvSpPr>
        <p:spPr>
          <a:xfrm>
            <a:off x="5351471"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Saturn is the ringed planet and a gas giant</a:t>
            </a:r>
            <a:endParaRPr sz="1400"/>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MARS</a:t>
            </a:r>
            <a:endParaRPr sz="1800" b="1">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NEPTUNE</a:t>
            </a:r>
            <a:endParaRPr sz="1800" b="1">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OVERFLOW AI</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3"/>
            <a:ext cx="2659622" cy="834267"/>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dirty="0">
                <a:solidFill>
                  <a:schemeClr val="lt2"/>
                </a:solidFill>
                <a:latin typeface="Fira Sans Condensed Light"/>
                <a:ea typeface="Fira Sans Condensed Light"/>
                <a:cs typeface="Fira Sans Condensed Light"/>
                <a:sym typeface="Fira Sans Condensed Light"/>
              </a:rPr>
              <a:t>Library Management System with OCR image processing technolgy to identify books, articles, etc.</a:t>
            </a:r>
            <a:endParaRPr dirty="0">
              <a:solidFill>
                <a:schemeClr val="lt2"/>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3"/>
            <a:ext cx="2702456" cy="922531"/>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dirty="0">
                <a:solidFill>
                  <a:schemeClr val="lt2"/>
                </a:solidFill>
                <a:latin typeface="Fira Sans Condensed Light"/>
                <a:ea typeface="Fira Sans Condensed Light"/>
                <a:cs typeface="Fira Sans Condensed Light"/>
                <a:sym typeface="Fira Sans Condensed Light"/>
              </a:rPr>
              <a:t>Cardless transaction from ATM through UPI and AI proctored transactions to track frauds</a:t>
            </a:r>
            <a:endParaRPr dirty="0">
              <a:solidFill>
                <a:schemeClr val="lt2"/>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Despite being red, Mars is actually a cold place</a:t>
            </a:r>
            <a:endParaRPr>
              <a:solidFill>
                <a:schemeClr val="lt2"/>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dirty="0">
                <a:solidFill>
                  <a:schemeClr val="lt2"/>
                </a:solidFill>
                <a:latin typeface="Rajdhani"/>
                <a:ea typeface="Rajdhani"/>
                <a:cs typeface="Rajdhani"/>
                <a:sym typeface="Rajdhani"/>
              </a:rPr>
              <a:t>OFAI-LMS</a:t>
            </a:r>
            <a:endParaRPr sz="1800" b="1" dirty="0">
              <a:solidFill>
                <a:schemeClr val="lt2"/>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MERCURY</a:t>
            </a:r>
            <a:endParaRPr sz="1800" b="1">
              <a:solidFill>
                <a:schemeClr val="lt2"/>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dirty="0">
                <a:solidFill>
                  <a:schemeClr val="lt2"/>
                </a:solidFill>
                <a:latin typeface="Rajdhani"/>
                <a:ea typeface="Rajdhani"/>
                <a:cs typeface="Rajdhani"/>
                <a:sym typeface="Rajdhani"/>
              </a:rPr>
              <a:t>OFAI-Pay</a:t>
            </a:r>
            <a:endParaRPr sz="1800" b="1" dirty="0">
              <a:solidFill>
                <a:schemeClr val="lt2"/>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MARS</a:t>
            </a:r>
            <a:endParaRPr sz="1800" b="1">
              <a:solidFill>
                <a:schemeClr val="lt2"/>
              </a:solidFill>
              <a:latin typeface="Rajdhani"/>
              <a:ea typeface="Rajdhani"/>
              <a:cs typeface="Rajdhani"/>
              <a:sym typeface="Rajdhan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pic>
        <p:nvPicPr>
          <p:cNvPr id="37" name="Picture 36">
            <a:extLst>
              <a:ext uri="{FF2B5EF4-FFF2-40B4-BE49-F238E27FC236}">
                <a16:creationId xmlns:a16="http://schemas.microsoft.com/office/drawing/2014/main" id="{22F6CDC6-1FD5-944F-77D3-9620F76CEF74}"/>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54000" contrast="37000"/>
                    </a14:imgEffect>
                  </a14:imgLayer>
                </a14:imgProps>
              </a:ext>
            </a:extLst>
          </a:blip>
          <a:stretch>
            <a:fillRect/>
          </a:stretch>
        </p:blipFill>
        <p:spPr>
          <a:xfrm>
            <a:off x="0" y="0"/>
            <a:ext cx="9144000" cy="5143500"/>
          </a:xfrm>
          <a:prstGeom prst="rect">
            <a:avLst/>
          </a:prstGeom>
        </p:spPr>
      </p:pic>
      <p:sp>
        <p:nvSpPr>
          <p:cNvPr id="1719" name="Google Shape;1719;p43"/>
          <p:cNvSpPr/>
          <p:nvPr/>
        </p:nvSpPr>
        <p:spPr>
          <a:xfrm>
            <a:off x="1614540" y="808852"/>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720;p43"/>
          <p:cNvSpPr/>
          <p:nvPr/>
        </p:nvSpPr>
        <p:spPr>
          <a:xfrm>
            <a:off x="4058923" y="751719"/>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721;p43"/>
          <p:cNvSpPr txBox="1">
            <a:spLocks noGrp="1"/>
          </p:cNvSpPr>
          <p:nvPr>
            <p:ph type="title"/>
          </p:nvPr>
        </p:nvSpPr>
        <p:spPr>
          <a:xfrm>
            <a:off x="658107" y="11461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MEET THE TEAM</a:t>
            </a:r>
            <a:endParaRPr dirty="0"/>
          </a:p>
        </p:txBody>
      </p:sp>
      <p:sp>
        <p:nvSpPr>
          <p:cNvPr id="1722" name="Google Shape;1722;p43"/>
          <p:cNvSpPr txBox="1">
            <a:spLocks noGrp="1"/>
          </p:cNvSpPr>
          <p:nvPr>
            <p:ph type="subTitle" idx="2"/>
          </p:nvPr>
        </p:nvSpPr>
        <p:spPr>
          <a:xfrm flipH="1">
            <a:off x="3154557" y="1881273"/>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Artificial Intelligence Engineer</a:t>
            </a:r>
            <a:endParaRPr b="1" dirty="0"/>
          </a:p>
        </p:txBody>
      </p:sp>
      <p:sp>
        <p:nvSpPr>
          <p:cNvPr id="1723" name="Google Shape;1723;p43"/>
          <p:cNvSpPr txBox="1">
            <a:spLocks noGrp="1"/>
          </p:cNvSpPr>
          <p:nvPr>
            <p:ph type="subTitle" idx="4"/>
          </p:nvPr>
        </p:nvSpPr>
        <p:spPr>
          <a:xfrm flipH="1">
            <a:off x="633463" y="1900670"/>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Machine Learning Engineer</a:t>
            </a:r>
            <a:endParaRPr b="1" dirty="0"/>
          </a:p>
        </p:txBody>
      </p:sp>
      <p:sp>
        <p:nvSpPr>
          <p:cNvPr id="1724" name="Google Shape;1724;p43"/>
          <p:cNvSpPr txBox="1">
            <a:spLocks noGrp="1"/>
          </p:cNvSpPr>
          <p:nvPr>
            <p:ph type="subTitle" idx="1"/>
          </p:nvPr>
        </p:nvSpPr>
        <p:spPr>
          <a:xfrm flipH="1">
            <a:off x="3154557" y="1580772"/>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latin typeface="Rajdhani"/>
                <a:ea typeface="Rajdhani"/>
                <a:cs typeface="Rajdhani"/>
                <a:sym typeface="Rajdhani"/>
              </a:rPr>
              <a:t>Sachin</a:t>
            </a:r>
            <a:endParaRPr sz="2400" b="1" dirty="0">
              <a:latin typeface="Rajdhani"/>
              <a:ea typeface="Rajdhani"/>
              <a:cs typeface="Rajdhani"/>
              <a:sym typeface="Rajdhani"/>
            </a:endParaRPr>
          </a:p>
        </p:txBody>
      </p:sp>
      <p:sp>
        <p:nvSpPr>
          <p:cNvPr id="1725" name="Google Shape;1725;p43"/>
          <p:cNvSpPr txBox="1">
            <a:spLocks noGrp="1"/>
          </p:cNvSpPr>
          <p:nvPr>
            <p:ph type="subTitle" idx="3"/>
          </p:nvPr>
        </p:nvSpPr>
        <p:spPr>
          <a:xfrm flipH="1">
            <a:off x="625423" y="1674720"/>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latin typeface="Rajdhani"/>
                <a:ea typeface="Rajdhani"/>
                <a:cs typeface="Rajdhani"/>
                <a:sym typeface="Rajdhani"/>
              </a:rPr>
              <a:t>Adarsh</a:t>
            </a:r>
            <a:endParaRPr sz="2400" b="1" dirty="0">
              <a:latin typeface="Rajdhani"/>
              <a:ea typeface="Rajdhani"/>
              <a:cs typeface="Rajdhani"/>
              <a:sym typeface="Rajdhani"/>
            </a:endParaRPr>
          </a:p>
        </p:txBody>
      </p:sp>
      <p:grpSp>
        <p:nvGrpSpPr>
          <p:cNvPr id="1726" name="Google Shape;1726;p43"/>
          <p:cNvGrpSpPr/>
          <p:nvPr/>
        </p:nvGrpSpPr>
        <p:grpSpPr>
          <a:xfrm>
            <a:off x="6398310" y="2559308"/>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1758181" y="2559308"/>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720;p43">
            <a:extLst>
              <a:ext uri="{FF2B5EF4-FFF2-40B4-BE49-F238E27FC236}">
                <a16:creationId xmlns:a16="http://schemas.microsoft.com/office/drawing/2014/main" id="{B092A76E-9F43-A82D-A25C-E1874E5D4C0E}"/>
              </a:ext>
            </a:extLst>
          </p:cNvPr>
          <p:cNvSpPr/>
          <p:nvPr/>
        </p:nvSpPr>
        <p:spPr>
          <a:xfrm>
            <a:off x="1582174" y="2436520"/>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726;p43">
            <a:extLst>
              <a:ext uri="{FF2B5EF4-FFF2-40B4-BE49-F238E27FC236}">
                <a16:creationId xmlns:a16="http://schemas.microsoft.com/office/drawing/2014/main" id="{0A00294B-0301-8759-267D-0213C2E85C43}"/>
              </a:ext>
            </a:extLst>
          </p:cNvPr>
          <p:cNvGrpSpPr/>
          <p:nvPr/>
        </p:nvGrpSpPr>
        <p:grpSpPr>
          <a:xfrm>
            <a:off x="4208648" y="2571750"/>
            <a:ext cx="393699" cy="507621"/>
            <a:chOff x="6698441" y="2414530"/>
            <a:chExt cx="277644" cy="357984"/>
          </a:xfrm>
        </p:grpSpPr>
        <p:sp>
          <p:nvSpPr>
            <p:cNvPr id="4" name="Google Shape;1727;p43">
              <a:extLst>
                <a:ext uri="{FF2B5EF4-FFF2-40B4-BE49-F238E27FC236}">
                  <a16:creationId xmlns:a16="http://schemas.microsoft.com/office/drawing/2014/main" id="{49563D59-B647-CA67-9A98-C19B6FA1CDD6}"/>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28;p43">
              <a:extLst>
                <a:ext uri="{FF2B5EF4-FFF2-40B4-BE49-F238E27FC236}">
                  <a16:creationId xmlns:a16="http://schemas.microsoft.com/office/drawing/2014/main" id="{873B67EE-FC10-EAD2-96BC-E6F91AFAB3A1}"/>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29;p43">
              <a:extLst>
                <a:ext uri="{FF2B5EF4-FFF2-40B4-BE49-F238E27FC236}">
                  <a16:creationId xmlns:a16="http://schemas.microsoft.com/office/drawing/2014/main" id="{E24FACE0-B6E1-D83D-6671-5BB4D511B019}"/>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30;p43">
              <a:extLst>
                <a:ext uri="{FF2B5EF4-FFF2-40B4-BE49-F238E27FC236}">
                  <a16:creationId xmlns:a16="http://schemas.microsoft.com/office/drawing/2014/main" id="{C682DF5B-E3DD-D284-98D2-715D86B20243}"/>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31;p43">
              <a:extLst>
                <a:ext uri="{FF2B5EF4-FFF2-40B4-BE49-F238E27FC236}">
                  <a16:creationId xmlns:a16="http://schemas.microsoft.com/office/drawing/2014/main" id="{75A450A5-9465-649F-8DC7-C4A3205E465E}"/>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32;p43">
              <a:extLst>
                <a:ext uri="{FF2B5EF4-FFF2-40B4-BE49-F238E27FC236}">
                  <a16:creationId xmlns:a16="http://schemas.microsoft.com/office/drawing/2014/main" id="{2DE35695-C349-CF42-2E25-BB55186C3D10}"/>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20;p43">
            <a:extLst>
              <a:ext uri="{FF2B5EF4-FFF2-40B4-BE49-F238E27FC236}">
                <a16:creationId xmlns:a16="http://schemas.microsoft.com/office/drawing/2014/main" id="{B8482DFE-447E-2F19-D2C3-D81B9E14C576}"/>
              </a:ext>
            </a:extLst>
          </p:cNvPr>
          <p:cNvSpPr/>
          <p:nvPr/>
        </p:nvSpPr>
        <p:spPr>
          <a:xfrm>
            <a:off x="3959148" y="2436520"/>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20;p43">
            <a:extLst>
              <a:ext uri="{FF2B5EF4-FFF2-40B4-BE49-F238E27FC236}">
                <a16:creationId xmlns:a16="http://schemas.microsoft.com/office/drawing/2014/main" id="{73AC6EEC-D763-EF93-DF01-B445DBD2E6DF}"/>
              </a:ext>
            </a:extLst>
          </p:cNvPr>
          <p:cNvSpPr/>
          <p:nvPr/>
        </p:nvSpPr>
        <p:spPr>
          <a:xfrm>
            <a:off x="6237970" y="820967"/>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3">
            <a:extLst>
              <a:ext uri="{FF2B5EF4-FFF2-40B4-BE49-F238E27FC236}">
                <a16:creationId xmlns:a16="http://schemas.microsoft.com/office/drawing/2014/main" id="{77DE7E72-8EE5-8D98-D0C6-15D4018DD529}"/>
              </a:ext>
            </a:extLst>
          </p:cNvPr>
          <p:cNvSpPr/>
          <p:nvPr/>
        </p:nvSpPr>
        <p:spPr>
          <a:xfrm>
            <a:off x="6149203" y="2436520"/>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TextBox 20">
            <a:extLst>
              <a:ext uri="{FF2B5EF4-FFF2-40B4-BE49-F238E27FC236}">
                <a16:creationId xmlns:a16="http://schemas.microsoft.com/office/drawing/2014/main" id="{A1A946E7-4DD5-C71F-234D-0258C24C70DC}"/>
              </a:ext>
            </a:extLst>
          </p:cNvPr>
          <p:cNvSpPr txBox="1"/>
          <p:nvPr/>
        </p:nvSpPr>
        <p:spPr>
          <a:xfrm>
            <a:off x="644400" y="3371650"/>
            <a:ext cx="2526224" cy="307777"/>
          </a:xfrm>
          <a:prstGeom prst="rect">
            <a:avLst/>
          </a:prstGeom>
          <a:noFill/>
        </p:spPr>
        <p:txBody>
          <a:bodyPr wrap="square">
            <a:spAutoFit/>
          </a:bodyPr>
          <a:lstStyle/>
          <a:p>
            <a:pPr marL="0" lvl="0" indent="0" algn="ctr" rtl="0">
              <a:spcBef>
                <a:spcPts val="0"/>
              </a:spcBef>
              <a:spcAft>
                <a:spcPts val="0"/>
              </a:spcAft>
              <a:buNone/>
            </a:pPr>
            <a:r>
              <a:rPr lang="en-IN" dirty="0">
                <a:solidFill>
                  <a:schemeClr val="tx2"/>
                </a:solidFill>
              </a:rPr>
              <a:t>Cloud Engineer</a:t>
            </a:r>
          </a:p>
        </p:txBody>
      </p:sp>
      <p:sp>
        <p:nvSpPr>
          <p:cNvPr id="23" name="TextBox 22">
            <a:extLst>
              <a:ext uri="{FF2B5EF4-FFF2-40B4-BE49-F238E27FC236}">
                <a16:creationId xmlns:a16="http://schemas.microsoft.com/office/drawing/2014/main" id="{B0F65345-AC39-17A5-FBE2-BEDBC48743CC}"/>
              </a:ext>
            </a:extLst>
          </p:cNvPr>
          <p:cNvSpPr txBox="1"/>
          <p:nvPr/>
        </p:nvSpPr>
        <p:spPr>
          <a:xfrm>
            <a:off x="3239599" y="3371650"/>
            <a:ext cx="2626058" cy="307777"/>
          </a:xfrm>
          <a:prstGeom prst="rect">
            <a:avLst/>
          </a:prstGeom>
          <a:noFill/>
        </p:spPr>
        <p:txBody>
          <a:bodyPr wrap="square">
            <a:spAutoFit/>
          </a:bodyPr>
          <a:lstStyle/>
          <a:p>
            <a:pPr marL="0" lvl="0" indent="0" algn="ctr" rtl="0">
              <a:spcBef>
                <a:spcPts val="0"/>
              </a:spcBef>
              <a:spcAft>
                <a:spcPts val="0"/>
              </a:spcAft>
              <a:buNone/>
            </a:pPr>
            <a:r>
              <a:rPr lang="en-IN" dirty="0">
                <a:solidFill>
                  <a:schemeClr val="tx2"/>
                </a:solidFill>
              </a:rPr>
              <a:t>Data Science Engineer</a:t>
            </a:r>
          </a:p>
        </p:txBody>
      </p:sp>
      <p:sp>
        <p:nvSpPr>
          <p:cNvPr id="25" name="TextBox 24">
            <a:extLst>
              <a:ext uri="{FF2B5EF4-FFF2-40B4-BE49-F238E27FC236}">
                <a16:creationId xmlns:a16="http://schemas.microsoft.com/office/drawing/2014/main" id="{82ACD51A-2CCB-ECA4-BC4C-EA66499860AA}"/>
              </a:ext>
            </a:extLst>
          </p:cNvPr>
          <p:cNvSpPr txBox="1"/>
          <p:nvPr/>
        </p:nvSpPr>
        <p:spPr>
          <a:xfrm>
            <a:off x="5780868" y="3310045"/>
            <a:ext cx="2526224" cy="307777"/>
          </a:xfrm>
          <a:prstGeom prst="rect">
            <a:avLst/>
          </a:prstGeom>
          <a:noFill/>
        </p:spPr>
        <p:txBody>
          <a:bodyPr wrap="square">
            <a:spAutoFit/>
          </a:bodyPr>
          <a:lstStyle/>
          <a:p>
            <a:pPr marL="0" lvl="0" indent="0" algn="ctr" rtl="0">
              <a:spcBef>
                <a:spcPts val="0"/>
              </a:spcBef>
              <a:spcAft>
                <a:spcPts val="0"/>
              </a:spcAft>
              <a:buNone/>
            </a:pPr>
            <a:r>
              <a:rPr lang="en-IN" dirty="0">
                <a:solidFill>
                  <a:schemeClr val="tx2"/>
                </a:solidFill>
              </a:rPr>
              <a:t>Deep Learning Engineer</a:t>
            </a:r>
          </a:p>
        </p:txBody>
      </p:sp>
      <p:sp>
        <p:nvSpPr>
          <p:cNvPr id="27" name="TextBox 26">
            <a:extLst>
              <a:ext uri="{FF2B5EF4-FFF2-40B4-BE49-F238E27FC236}">
                <a16:creationId xmlns:a16="http://schemas.microsoft.com/office/drawing/2014/main" id="{70D8E387-99FC-A81B-F412-F8B82AEA3A05}"/>
              </a:ext>
            </a:extLst>
          </p:cNvPr>
          <p:cNvSpPr txBox="1"/>
          <p:nvPr/>
        </p:nvSpPr>
        <p:spPr>
          <a:xfrm>
            <a:off x="5436459" y="1950521"/>
            <a:ext cx="2711100" cy="307777"/>
          </a:xfrm>
          <a:prstGeom prst="rect">
            <a:avLst/>
          </a:prstGeom>
          <a:noFill/>
        </p:spPr>
        <p:txBody>
          <a:bodyPr wrap="square">
            <a:spAutoFit/>
          </a:bodyPr>
          <a:lstStyle/>
          <a:p>
            <a:pPr marL="0" lvl="0" indent="0" algn="ctr" rtl="0">
              <a:spcBef>
                <a:spcPts val="0"/>
              </a:spcBef>
              <a:spcAft>
                <a:spcPts val="0"/>
              </a:spcAft>
              <a:buNone/>
            </a:pPr>
            <a:r>
              <a:rPr lang="en-IN" dirty="0">
                <a:solidFill>
                  <a:schemeClr val="tx2"/>
                </a:solidFill>
              </a:rPr>
              <a:t>Mechatronics Engineer</a:t>
            </a:r>
          </a:p>
        </p:txBody>
      </p:sp>
      <p:sp>
        <p:nvSpPr>
          <p:cNvPr id="29" name="TextBox 28">
            <a:extLst>
              <a:ext uri="{FF2B5EF4-FFF2-40B4-BE49-F238E27FC236}">
                <a16:creationId xmlns:a16="http://schemas.microsoft.com/office/drawing/2014/main" id="{7F23416F-EBA9-D9F6-7E83-81E643D7B401}"/>
              </a:ext>
            </a:extLst>
          </p:cNvPr>
          <p:cNvSpPr txBox="1"/>
          <p:nvPr/>
        </p:nvSpPr>
        <p:spPr>
          <a:xfrm>
            <a:off x="1665969" y="3950636"/>
            <a:ext cx="2714975" cy="307777"/>
          </a:xfrm>
          <a:prstGeom prst="rect">
            <a:avLst/>
          </a:prstGeom>
          <a:noFill/>
        </p:spPr>
        <p:txBody>
          <a:bodyPr wrap="square">
            <a:spAutoFit/>
          </a:bodyPr>
          <a:lstStyle/>
          <a:p>
            <a:r>
              <a:rPr lang="en" dirty="0">
                <a:solidFill>
                  <a:schemeClr val="tx2"/>
                </a:solidFill>
              </a:rPr>
              <a:t>The WORKFORCE on lead:</a:t>
            </a:r>
            <a:endParaRPr lang="en-IN" dirty="0">
              <a:solidFill>
                <a:schemeClr val="tx2"/>
              </a:solidFill>
            </a:endParaRPr>
          </a:p>
        </p:txBody>
      </p:sp>
      <p:sp>
        <p:nvSpPr>
          <p:cNvPr id="31" name="TextBox 30">
            <a:extLst>
              <a:ext uri="{FF2B5EF4-FFF2-40B4-BE49-F238E27FC236}">
                <a16:creationId xmlns:a16="http://schemas.microsoft.com/office/drawing/2014/main" id="{537CDDDA-B2AE-AEF6-6FCE-EDF9D1D6B408}"/>
              </a:ext>
            </a:extLst>
          </p:cNvPr>
          <p:cNvSpPr txBox="1"/>
          <p:nvPr/>
        </p:nvSpPr>
        <p:spPr>
          <a:xfrm>
            <a:off x="4254714" y="3938545"/>
            <a:ext cx="2363491" cy="738664"/>
          </a:xfrm>
          <a:prstGeom prst="rect">
            <a:avLst/>
          </a:prstGeom>
          <a:noFill/>
        </p:spPr>
        <p:txBody>
          <a:bodyPr wrap="square">
            <a:spAutoFit/>
          </a:bodyPr>
          <a:lstStyle/>
          <a:p>
            <a:pPr marL="0" lvl="0" indent="0" algn="ctr" rtl="0">
              <a:spcBef>
                <a:spcPts val="0"/>
              </a:spcBef>
              <a:spcAft>
                <a:spcPts val="0"/>
              </a:spcAft>
              <a:buNone/>
            </a:pPr>
            <a:r>
              <a:rPr lang="en-IN" dirty="0">
                <a:solidFill>
                  <a:schemeClr val="tx2"/>
                </a:solidFill>
              </a:rPr>
              <a:t>Robotics Engineer</a:t>
            </a:r>
          </a:p>
          <a:p>
            <a:pPr marL="0" lvl="0" indent="0" algn="ctr" rtl="0">
              <a:spcBef>
                <a:spcPts val="0"/>
              </a:spcBef>
              <a:spcAft>
                <a:spcPts val="0"/>
              </a:spcAft>
              <a:buNone/>
            </a:pPr>
            <a:r>
              <a:rPr lang="en-IN" dirty="0">
                <a:solidFill>
                  <a:schemeClr val="tx2"/>
                </a:solidFill>
              </a:rPr>
              <a:t>Software Engineer</a:t>
            </a:r>
          </a:p>
          <a:p>
            <a:pPr marL="0" lvl="0" indent="0" algn="ctr" rtl="0">
              <a:spcBef>
                <a:spcPts val="0"/>
              </a:spcBef>
              <a:spcAft>
                <a:spcPts val="0"/>
              </a:spcAft>
              <a:buNone/>
            </a:pPr>
            <a:r>
              <a:rPr lang="en-IN" dirty="0">
                <a:solidFill>
                  <a:schemeClr val="tx2"/>
                </a:solidFill>
              </a:rPr>
              <a:t>Blockchain Developer</a:t>
            </a:r>
          </a:p>
        </p:txBody>
      </p:sp>
      <p:sp>
        <p:nvSpPr>
          <p:cNvPr id="33" name="TextBox 32">
            <a:extLst>
              <a:ext uri="{FF2B5EF4-FFF2-40B4-BE49-F238E27FC236}">
                <a16:creationId xmlns:a16="http://schemas.microsoft.com/office/drawing/2014/main" id="{DE6BDDE6-C5D2-9CE0-F3CA-5EBAA5B7501B}"/>
              </a:ext>
            </a:extLst>
          </p:cNvPr>
          <p:cNvSpPr txBox="1"/>
          <p:nvPr/>
        </p:nvSpPr>
        <p:spPr>
          <a:xfrm>
            <a:off x="4395054" y="1674782"/>
            <a:ext cx="4572000" cy="400110"/>
          </a:xfrm>
          <a:prstGeom prst="rect">
            <a:avLst/>
          </a:prstGeom>
          <a:noFill/>
        </p:spPr>
        <p:txBody>
          <a:bodyPr wrap="square">
            <a:spAutoFit/>
          </a:bodyPr>
          <a:lstStyle/>
          <a:p>
            <a:pPr marL="0" lvl="0" indent="0" algn="ctr" rtl="0">
              <a:spcBef>
                <a:spcPts val="0"/>
              </a:spcBef>
              <a:spcAft>
                <a:spcPts val="0"/>
              </a:spcAft>
              <a:buNone/>
            </a:pPr>
            <a:r>
              <a:rPr lang="en-IN" sz="2000" b="1" dirty="0">
                <a:solidFill>
                  <a:schemeClr val="tx2"/>
                </a:solidFill>
                <a:latin typeface="Rajdhani"/>
                <a:ea typeface="Rajdhani"/>
                <a:cs typeface="Rajdhani"/>
                <a:sym typeface="Rajdhani"/>
              </a:rPr>
              <a:t>Akash</a:t>
            </a:r>
            <a:endParaRPr lang="en-IN" sz="1400" b="1" dirty="0">
              <a:solidFill>
                <a:schemeClr val="tx2"/>
              </a:solidFill>
              <a:latin typeface="Rajdhani"/>
              <a:ea typeface="Rajdhani"/>
              <a:cs typeface="Rajdhani"/>
              <a:sym typeface="Rajdhan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and the Future is Here</a:t>
            </a:r>
            <a:endParaRPr dirty="0"/>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pic>
        <p:nvPicPr>
          <p:cNvPr id="4" name="Google Shape;104;p24">
            <a:extLst>
              <a:ext uri="{FF2B5EF4-FFF2-40B4-BE49-F238E27FC236}">
                <a16:creationId xmlns:a16="http://schemas.microsoft.com/office/drawing/2014/main" id="{41EFC32A-82D9-E6FD-0E63-D5E08C8DA601}"/>
              </a:ext>
            </a:extLst>
          </p:cNvPr>
          <p:cNvPicPr preferRelativeResize="0"/>
          <p:nvPr/>
        </p:nvPicPr>
        <p:blipFill rotWithShape="1">
          <a:blip r:embed="rId4">
            <a:alphaModFix/>
          </a:blip>
          <a:srcRect l="6664" t="4858" r="6220" b="5495"/>
          <a:stretch/>
        </p:blipFill>
        <p:spPr>
          <a:xfrm>
            <a:off x="237475" y="236170"/>
            <a:ext cx="4197350" cy="4319530"/>
          </a:xfrm>
          <a:prstGeom prst="rect">
            <a:avLst/>
          </a:prstGeom>
          <a:noFill/>
          <a:ln>
            <a:noFill/>
          </a:ln>
        </p:spPr>
      </p:pic>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3642102" y="1037921"/>
            <a:ext cx="2446510" cy="3067658"/>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tx2"/>
                </a:solidFill>
              </a:rPr>
              <a:t>Our start-up is all about developing the automation culture in India and bring the possibilities of Artificial Intelligence and Machine Learning from the root level to top level. The primary goal is to provide automation and affordable-smart robots services.  </a:t>
            </a:r>
            <a:endParaRPr dirty="0">
              <a:solidFill>
                <a:schemeClr val="tx2"/>
              </a:solidFill>
            </a:endParaRPr>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769" name="Google Shape;1769;p46"/>
          <p:cNvSpPr txBox="1">
            <a:spLocks noGrp="1"/>
          </p:cNvSpPr>
          <p:nvPr>
            <p:ph type="subTitle" idx="1"/>
          </p:nvPr>
        </p:nvSpPr>
        <p:spPr>
          <a:xfrm>
            <a:off x="2561975" y="21051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Do you have any questions?</a:t>
            </a:r>
            <a:endParaRPr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Clr>
                <a:schemeClr val="dk1"/>
              </a:buClr>
              <a:buSzPts val="1100"/>
              <a:buFont typeface="Arial"/>
              <a:buNone/>
            </a:pPr>
            <a:r>
              <a:rPr lang="en" dirty="0"/>
              <a:t>bughuntersquadss@gmail.com </a:t>
            </a:r>
            <a:endParaRPr dirty="0"/>
          </a:p>
          <a:p>
            <a:pPr marL="0" lvl="0" indent="0" algn="ctr" rtl="0">
              <a:spcBef>
                <a:spcPts val="0"/>
              </a:spcBef>
              <a:spcAft>
                <a:spcPts val="0"/>
              </a:spcAft>
              <a:buClr>
                <a:schemeClr val="dk1"/>
              </a:buClr>
              <a:buSzPts val="1100"/>
              <a:buFont typeface="Arial"/>
              <a:buNone/>
            </a:pPr>
            <a:r>
              <a:rPr lang="en" dirty="0"/>
              <a:t>+91  6X0 4X1 8X8 </a:t>
            </a:r>
            <a:endParaRPr dirty="0"/>
          </a:p>
          <a:p>
            <a:pPr marL="0" lvl="0" indent="0" algn="ctr" rtl="0">
              <a:spcBef>
                <a:spcPts val="0"/>
              </a:spcBef>
              <a:spcAft>
                <a:spcPts val="0"/>
              </a:spcAft>
              <a:buNone/>
            </a:pPr>
            <a:r>
              <a:rPr lang="en" dirty="0"/>
              <a:t>AIOverFlow.com</a:t>
            </a:r>
            <a:endParaRPr dirty="0"/>
          </a:p>
        </p:txBody>
      </p:sp>
      <p:sp>
        <p:nvSpPr>
          <p:cNvPr id="1770" name="Google Shape;1770;p46"/>
          <p:cNvSpPr txBox="1"/>
          <p:nvPr/>
        </p:nvSpPr>
        <p:spPr>
          <a:xfrm>
            <a:off x="3500975" y="4280644"/>
            <a:ext cx="2142000" cy="2358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AUTOMATING FROM THE BASE</a:t>
            </a:r>
            <a:endParaRPr sz="3000" dirty="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 dirty="0">
                <a:solidFill>
                  <a:schemeClr val="lt2"/>
                </a:solidFill>
              </a:rPr>
              <a:t>Here’s what our </a:t>
            </a:r>
            <a:r>
              <a:rPr lang="en" b="1" dirty="0">
                <a:solidFill>
                  <a:schemeClr val="lt2"/>
                </a:solidFill>
                <a:uFill>
                  <a:noFill/>
                </a:uFill>
                <a:latin typeface="Fira Sans Condensed"/>
                <a:sym typeface="Fira Sans Condensed"/>
              </a:rPr>
              <a:t>Power</a:t>
            </a:r>
            <a:r>
              <a:rPr lang="en" b="1" dirty="0">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go </a:t>
            </a:r>
            <a:r>
              <a:rPr lang="en" dirty="0">
                <a:solidFill>
                  <a:schemeClr val="lt2"/>
                </a:solidFill>
              </a:rPr>
              <a:t>flagship initiative is all about: </a:t>
            </a:r>
            <a:endParaRPr dirty="0">
              <a:solidFill>
                <a:schemeClr val="lt2"/>
              </a:solidFill>
            </a:endParaRPr>
          </a:p>
          <a:p>
            <a:pPr marL="0" lvl="0" indent="0" algn="l" rtl="0">
              <a:spcBef>
                <a:spcPts val="0"/>
              </a:spcBef>
              <a:spcAft>
                <a:spcPts val="0"/>
              </a:spcAft>
              <a:buNone/>
            </a:pPr>
            <a:endParaRPr dirty="0">
              <a:solidFill>
                <a:schemeClr val="lt2"/>
              </a:solidFill>
            </a:endParaRPr>
          </a:p>
          <a:p>
            <a:pPr marL="457200" lvl="0" indent="-311150" algn="l" rtl="0">
              <a:spcBef>
                <a:spcPts val="0"/>
              </a:spcBef>
              <a:spcAft>
                <a:spcPts val="0"/>
              </a:spcAft>
              <a:buClr>
                <a:srgbClr val="F3F3F3"/>
              </a:buClr>
              <a:buSzPts val="1300"/>
              <a:buAutoNum type="arabicPeriod"/>
            </a:pPr>
            <a:r>
              <a:rPr lang="en" dirty="0">
                <a:solidFill>
                  <a:schemeClr val="lt2"/>
                </a:solidFill>
              </a:rPr>
              <a:t>Our vision is to normalize the automation and automation services from the root level of the nation.</a:t>
            </a:r>
            <a:endParaRPr dirty="0">
              <a:solidFill>
                <a:schemeClr val="lt2"/>
              </a:solidFill>
            </a:endParaRPr>
          </a:p>
          <a:p>
            <a:pPr marL="457200" lvl="0" indent="-311150" algn="l" rtl="0">
              <a:spcBef>
                <a:spcPts val="0"/>
              </a:spcBef>
              <a:spcAft>
                <a:spcPts val="0"/>
              </a:spcAft>
              <a:buClr>
                <a:srgbClr val="F3F3F3"/>
              </a:buClr>
              <a:buSzPts val="1300"/>
              <a:buAutoNum type="arabicPeriod"/>
            </a:pPr>
            <a:r>
              <a:rPr lang="en" dirty="0">
                <a:solidFill>
                  <a:schemeClr val="lt2"/>
                </a:solidFill>
              </a:rPr>
              <a:t>Developing most affordable, smart, powerful and featured robots and softwares will </a:t>
            </a:r>
            <a:r>
              <a:rPr lang="en" b="1" dirty="0">
                <a:solidFill>
                  <a:schemeClr val="lt2"/>
                </a:solidFill>
                <a:uFill>
                  <a:noFill/>
                </a:uFill>
                <a:latin typeface="Fira Sans Condensed"/>
                <a:ea typeface="Fira Sans Condensed"/>
                <a:cs typeface="Fira Sans Condensed"/>
                <a:sym typeface="Fira Sans Condensed"/>
              </a:rPr>
              <a:t>assist </a:t>
            </a:r>
            <a:r>
              <a:rPr lang="en" dirty="0">
                <a:solidFill>
                  <a:schemeClr val="lt2"/>
                </a:solidFill>
              </a:rPr>
              <a:t>the society and businesses in exceptional ways.</a:t>
            </a:r>
            <a:endParaRPr dirty="0">
              <a:solidFill>
                <a:schemeClr val="lt2"/>
              </a:solidFill>
            </a:endParaRPr>
          </a:p>
          <a:p>
            <a:pPr marL="457200" lvl="0" indent="-311150" algn="l" rtl="0">
              <a:spcBef>
                <a:spcPts val="0"/>
              </a:spcBef>
              <a:spcAft>
                <a:spcPts val="0"/>
              </a:spcAft>
              <a:buClr>
                <a:srgbClr val="F3F3F3"/>
              </a:buClr>
              <a:buSzPts val="1300"/>
              <a:buAutoNum type="arabicPeriod"/>
            </a:pPr>
            <a:r>
              <a:rPr lang="en" dirty="0">
                <a:solidFill>
                  <a:schemeClr val="lt2"/>
                </a:solidFill>
              </a:rPr>
              <a:t>An </a:t>
            </a:r>
            <a:r>
              <a:rPr lang="en" b="1" dirty="0">
                <a:solidFill>
                  <a:schemeClr val="lt2"/>
                </a:solidFill>
                <a:uFill>
                  <a:noFill/>
                </a:uFill>
                <a:latin typeface="Fira Sans Condensed"/>
                <a:ea typeface="Fira Sans Condensed"/>
                <a:cs typeface="Fira Sans Condensed"/>
                <a:sym typeface="Fira Sans Condensed"/>
              </a:rPr>
              <a:t>AI-tech statup</a:t>
            </a:r>
            <a:r>
              <a:rPr lang="en" dirty="0">
                <a:solidFill>
                  <a:schemeClr val="lt2"/>
                </a:solidFill>
              </a:rPr>
              <a:t>, which will emphasis on design, improvisations, smartness and compatibility.</a:t>
            </a:r>
            <a:endParaRPr dirty="0">
              <a:solidFill>
                <a:schemeClr val="lt2"/>
              </a:solidFill>
            </a:endParaRPr>
          </a:p>
          <a:p>
            <a:pPr marL="457200" lvl="0" indent="-311150" algn="l" rtl="0">
              <a:spcBef>
                <a:spcPts val="0"/>
              </a:spcBef>
              <a:spcAft>
                <a:spcPts val="0"/>
              </a:spcAft>
              <a:buClr>
                <a:srgbClr val="F3F3F3"/>
              </a:buClr>
              <a:buSzPts val="1300"/>
              <a:buAutoNum type="arabicPeriod"/>
            </a:pPr>
            <a:r>
              <a:rPr lang="en" dirty="0">
                <a:solidFill>
                  <a:schemeClr val="lt2"/>
                </a:solidFill>
              </a:rPr>
              <a:t>Initial and foremost priority is to the software solutions for almost all type of services from the detection of plastics in garbage to moving the fingers of a robot.</a:t>
            </a:r>
            <a:endParaRPr dirty="0">
              <a:solidFill>
                <a:schemeClr val="lt2"/>
              </a:solidFill>
            </a:endParaRPr>
          </a:p>
          <a:p>
            <a:pPr marL="457200" lvl="0" indent="-311150" algn="l" rtl="0">
              <a:spcBef>
                <a:spcPts val="0"/>
              </a:spcBef>
              <a:spcAft>
                <a:spcPts val="0"/>
              </a:spcAft>
              <a:buClr>
                <a:srgbClr val="F3F3F3"/>
              </a:buClr>
              <a:buSzPts val="1300"/>
              <a:buAutoNum type="arabicPeriod"/>
            </a:pPr>
            <a:r>
              <a:rPr lang="en" b="1" dirty="0">
                <a:solidFill>
                  <a:schemeClr val="lt2"/>
                </a:solidFill>
                <a:uFill>
                  <a:noFill/>
                </a:uFill>
                <a:latin typeface="Fira Sans Condensed"/>
                <a:sym typeface="Fira Sans Condensed"/>
              </a:rPr>
              <a:t>Why Automation? The future of  AI is awesome and to keep up pace with the current AI developments in the world, the society at the root level of nation should also utilise it </a:t>
            </a:r>
            <a:r>
              <a:rPr lang="en" dirty="0">
                <a:solidFill>
                  <a:schemeClr val="lt2"/>
                </a:solidFill>
              </a:rPr>
              <a:t>. </a:t>
            </a:r>
            <a:endParaRPr dirty="0">
              <a:solidFill>
                <a:schemeClr val="lt2"/>
              </a:solidFill>
            </a:endParaRPr>
          </a:p>
          <a:p>
            <a:pPr marL="457200" lvl="0" indent="-311150" algn="l" rtl="0">
              <a:spcBef>
                <a:spcPts val="0"/>
              </a:spcBef>
              <a:spcAft>
                <a:spcPts val="0"/>
              </a:spcAft>
              <a:buClr>
                <a:schemeClr val="lt2"/>
              </a:buClr>
              <a:buSzPts val="1300"/>
              <a:buAutoNum type="arabicPeriod"/>
            </a:pPr>
            <a:r>
              <a:rPr lang="en" dirty="0">
                <a:solidFill>
                  <a:schemeClr val="lt2"/>
                </a:solidFill>
              </a:rPr>
              <a:t>Use cases include the basic services to the advanced: </a:t>
            </a:r>
            <a:endParaRPr dirty="0">
              <a:solidFill>
                <a:schemeClr val="lt2"/>
              </a:solidFill>
            </a:endParaRPr>
          </a:p>
          <a:p>
            <a:pPr marL="914400" lvl="0" indent="-311150" algn="l" rtl="0">
              <a:spcBef>
                <a:spcPts val="0"/>
              </a:spcBef>
              <a:spcAft>
                <a:spcPts val="0"/>
              </a:spcAft>
              <a:buClr>
                <a:srgbClr val="F3F3F3"/>
              </a:buClr>
              <a:buSzPts val="1300"/>
              <a:buAutoNum type="arabicPeriod"/>
            </a:pPr>
            <a:r>
              <a:rPr lang="en" dirty="0">
                <a:solidFill>
                  <a:schemeClr val="lt2"/>
                </a:solidFill>
              </a:rPr>
              <a:t>The</a:t>
            </a:r>
            <a:r>
              <a:rPr lang="en" dirty="0">
                <a:solidFill>
                  <a:schemeClr val="lt2"/>
                </a:solidFill>
                <a:uFill>
                  <a:noFill/>
                </a:uFill>
                <a:hlinkClick r:id="" action="ppaction://noaction">
                  <a:extLst>
                    <a:ext uri="{A12FA001-AC4F-418D-AE19-62706E023703}">
                      <ahyp:hlinkClr xmlns:ahyp="http://schemas.microsoft.com/office/drawing/2018/hyperlinkcolor" val="tx"/>
                    </a:ext>
                  </a:extLst>
                </a:hlinkClick>
              </a:rPr>
              <a:t> </a:t>
            </a:r>
            <a:r>
              <a:rPr lang="en" b="1" dirty="0">
                <a:solidFill>
                  <a:schemeClr val="lt2"/>
                </a:solidFill>
                <a:uFill>
                  <a:noFill/>
                </a:uFill>
                <a:latin typeface="Fira Sans Condensed"/>
                <a:ea typeface="Fira Sans Condensed"/>
                <a:cs typeface="Fira Sans Condensed"/>
                <a:sym typeface="Fira Sans Condensed"/>
                <a:hlinkClick r:id="" action="ppaction://noaction">
                  <a:extLst>
                    <a:ext uri="{A12FA001-AC4F-418D-AE19-62706E023703}">
                      <ahyp:hlinkClr xmlns:ahyp="http://schemas.microsoft.com/office/drawing/2018/hyperlinkcolor" val="tx"/>
                    </a:ext>
                  </a:extLst>
                </a:hlinkClick>
              </a:rPr>
              <a:t>fonts and colors</a:t>
            </a:r>
            <a:r>
              <a:rPr lang="en" dirty="0">
                <a:solidFill>
                  <a:schemeClr val="lt2"/>
                </a:solidFill>
                <a:uFill>
                  <a:noFill/>
                </a:uFill>
                <a:hlinkClick r:id="" action="ppaction://noaction">
                  <a:extLst>
                    <a:ext uri="{A12FA001-AC4F-418D-AE19-62706E023703}">
                      <ahyp:hlinkClr xmlns:ahyp="http://schemas.microsoft.com/office/drawing/2018/hyperlinkcolor" val="tx"/>
                    </a:ext>
                  </a:extLst>
                </a:hlinkClick>
              </a:rPr>
              <a:t> </a:t>
            </a:r>
            <a:r>
              <a:rPr lang="en" dirty="0">
                <a:solidFill>
                  <a:schemeClr val="lt2"/>
                </a:solidFill>
              </a:rPr>
              <a:t>used in the template.</a:t>
            </a:r>
            <a:endParaRPr dirty="0">
              <a:solidFill>
                <a:schemeClr val="lt2"/>
              </a:solidFill>
            </a:endParaRPr>
          </a:p>
          <a:p>
            <a:pPr marL="914400" lvl="0" indent="-311150" algn="l" rtl="0">
              <a:spcBef>
                <a:spcPts val="0"/>
              </a:spcBef>
              <a:spcAft>
                <a:spcPts val="0"/>
              </a:spcAft>
              <a:buClr>
                <a:srgbClr val="F3F3F3"/>
              </a:buClr>
              <a:buSzPts val="1300"/>
              <a:buAutoNum type="arabicPeriod"/>
            </a:pPr>
            <a:r>
              <a:rPr lang="en" dirty="0">
                <a:solidFill>
                  <a:schemeClr val="lt2"/>
                </a:solidFill>
              </a:rPr>
              <a:t>More </a:t>
            </a:r>
            <a:r>
              <a:rPr lang="en" b="1" dirty="0">
                <a:solidFill>
                  <a:schemeClr val="lt2"/>
                </a:solidFill>
                <a:uFill>
                  <a:noFill/>
                </a:uFill>
                <a:latin typeface="Fira Sans Condensed"/>
                <a:ea typeface="Fira Sans Condensed"/>
                <a:cs typeface="Fira Sans Condensed"/>
                <a:sym typeface="Fira Sans Condensed"/>
                <a:hlinkClick r:id="" action="ppaction://noaction">
                  <a:extLst>
                    <a:ext uri="{A12FA001-AC4F-418D-AE19-62706E023703}">
                      <ahyp:hlinkClr xmlns:ahyp="http://schemas.microsoft.com/office/drawing/2018/hyperlinkcolor" val="tx"/>
                    </a:ext>
                  </a:extLst>
                </a:hlinkClick>
              </a:rPr>
              <a:t>infographic resources</a:t>
            </a:r>
            <a:r>
              <a:rPr lang="en" dirty="0">
                <a:solidFill>
                  <a:schemeClr val="lt2"/>
                </a:solidFill>
              </a:rPr>
              <a:t>, whose size and color can be edited. </a:t>
            </a:r>
            <a:endParaRPr dirty="0">
              <a:solidFill>
                <a:schemeClr val="lt2"/>
              </a:solidFill>
            </a:endParaRPr>
          </a:p>
          <a:p>
            <a:pPr marL="914400" lvl="0" indent="-311150" algn="l" rtl="0">
              <a:spcBef>
                <a:spcPts val="0"/>
              </a:spcBef>
              <a:spcAft>
                <a:spcPts val="0"/>
              </a:spcAft>
              <a:buClr>
                <a:srgbClr val="F3F3F3"/>
              </a:buClr>
              <a:buSzPts val="1300"/>
              <a:buAutoNum type="arabicPeriod"/>
            </a:pPr>
            <a:r>
              <a:rPr lang="en" dirty="0">
                <a:solidFill>
                  <a:schemeClr val="lt2"/>
                </a:solidFill>
                <a:uFill>
                  <a:noFill/>
                </a:uFill>
                <a:hlinkClick r:id="" action="ppaction://noaction">
                  <a:extLst>
                    <a:ext uri="{A12FA001-AC4F-418D-AE19-62706E023703}">
                      <ahyp:hlinkClr xmlns:ahyp="http://schemas.microsoft.com/office/drawing/2018/hyperlinkcolor" val="tx"/>
                    </a:ext>
                  </a:extLst>
                </a:hlinkClick>
              </a:rPr>
              <a:t>Sets of </a:t>
            </a:r>
            <a:r>
              <a:rPr lang="en" b="1" dirty="0">
                <a:solidFill>
                  <a:schemeClr val="lt2"/>
                </a:solidFill>
                <a:uFill>
                  <a:noFill/>
                </a:uFill>
                <a:latin typeface="Fira Sans Condensed"/>
                <a:ea typeface="Fira Sans Condensed"/>
                <a:cs typeface="Fira Sans Condensed"/>
                <a:sym typeface="Fira Sans Condensed"/>
                <a:hlinkClick r:id="" action="ppaction://noaction">
                  <a:extLst>
                    <a:ext uri="{A12FA001-AC4F-418D-AE19-62706E023703}">
                      <ahyp:hlinkClr xmlns:ahyp="http://schemas.microsoft.com/office/drawing/2018/hyperlinkcolor" val="tx"/>
                    </a:ext>
                  </a:extLst>
                </a:hlinkClick>
              </a:rPr>
              <a:t>customizable icons</a:t>
            </a:r>
            <a:r>
              <a:rPr lang="en" dirty="0">
                <a:solidFill>
                  <a:schemeClr val="lt2"/>
                </a:solidFill>
                <a:uFill>
                  <a:noFill/>
                </a:uFill>
                <a:hlinkClick r:id="" action="ppaction://noaction">
                  <a:extLst>
                    <a:ext uri="{A12FA001-AC4F-418D-AE19-62706E023703}">
                      <ahyp:hlinkClr xmlns:ahyp="http://schemas.microsoft.com/office/drawing/2018/hyperlinkcolor" val="tx"/>
                    </a:ext>
                  </a:extLst>
                </a:hlinkClick>
              </a:rPr>
              <a:t> </a:t>
            </a:r>
            <a:r>
              <a:rPr lang="en" dirty="0">
                <a:solidFill>
                  <a:schemeClr val="lt2"/>
                </a:solidFill>
              </a:rPr>
              <a:t>of the following themes: general, business, avatar, creative process, education, help &amp; support, medical, nature, performing arts, SEO &amp; marketing, and teamwork.</a:t>
            </a:r>
            <a:endParaRPr dirty="0">
              <a:solidFill>
                <a:schemeClr val="lt2"/>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ABOUT US</a:t>
            </a:r>
            <a:endParaRPr/>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Simple to Complex AI-Solutions provider.</a:t>
            </a:r>
            <a:endParaRPr dirty="0"/>
          </a:p>
        </p:txBody>
      </p:sp>
      <p:sp>
        <p:nvSpPr>
          <p:cNvPr id="117" name="Google Shape;117;p26"/>
          <p:cNvSpPr txBox="1">
            <a:spLocks noGrp="1"/>
          </p:cNvSpPr>
          <p:nvPr>
            <p:ph type="title" idx="2"/>
          </p:nvPr>
        </p:nvSpPr>
        <p:spPr>
          <a:xfrm>
            <a:off x="4845487" y="145526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CLIENTS</a:t>
            </a:r>
            <a:endParaRPr/>
          </a:p>
        </p:txBody>
      </p:sp>
      <p:sp>
        <p:nvSpPr>
          <p:cNvPr id="118" name="Google Shape;118;p26"/>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Business section and the society as a whole.</a:t>
            </a:r>
            <a:endParaRPr dirty="0"/>
          </a:p>
        </p:txBody>
      </p:sp>
      <p:sp>
        <p:nvSpPr>
          <p:cNvPr id="119" name="Google Shape;119;p26"/>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SERVICES</a:t>
            </a:r>
            <a:endParaRPr/>
          </a:p>
        </p:txBody>
      </p:sp>
      <p:sp>
        <p:nvSpPr>
          <p:cNvPr id="120" name="Google Shape;120;p26"/>
          <p:cNvSpPr txBox="1">
            <a:spLocks noGrp="1"/>
          </p:cNvSpPr>
          <p:nvPr>
            <p:ph type="subTitle" idx="5"/>
          </p:nvPr>
        </p:nvSpPr>
        <p:spPr>
          <a:xfrm>
            <a:off x="2768312" y="3204400"/>
            <a:ext cx="2471876" cy="721172"/>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Automation and AI services including softwares and hardwares.</a:t>
            </a:r>
            <a:endParaRPr dirty="0"/>
          </a:p>
        </p:txBody>
      </p:sp>
      <p:sp>
        <p:nvSpPr>
          <p:cNvPr id="121" name="Google Shape;121;p26"/>
          <p:cNvSpPr txBox="1">
            <a:spLocks noGrp="1"/>
          </p:cNvSpPr>
          <p:nvPr>
            <p:ph type="title" idx="6"/>
          </p:nvPr>
        </p:nvSpPr>
        <p:spPr>
          <a:xfrm>
            <a:off x="6100575" y="2878082"/>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TEAM</a:t>
            </a:r>
            <a:endParaRPr/>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Highly skilled workforce with leading tech knowledge.</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Launch and setup with prototype AI-based softwares</a:t>
            </a:r>
            <a:endParaRPr dirty="0">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chemeClr val="lt2"/>
                </a:solidFill>
                <a:latin typeface="Rajdhani"/>
                <a:ea typeface="Rajdhani"/>
                <a:cs typeface="Rajdhani"/>
                <a:sym typeface="Rajdhani"/>
              </a:rPr>
              <a:t>2023</a:t>
            </a:r>
            <a:endParaRPr sz="2400" b="1" dirty="0">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Automation services including AI,ML,DS, etc.</a:t>
            </a:r>
            <a:endParaRPr dirty="0">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Hardware services including robots</a:t>
            </a:r>
            <a:endParaRPr dirty="0">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Integrating the C.R.A.I.</a:t>
            </a:r>
            <a:endParaRPr dirty="0">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2024</a:t>
            </a:r>
            <a:endParaRPr sz="2400" b="1" dirty="0">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WHAT SETS US APART?</a:t>
            </a:r>
            <a:endParaRPr sz="3000"/>
          </a:p>
        </p:txBody>
      </p:sp>
      <p:sp>
        <p:nvSpPr>
          <p:cNvPr id="161" name="Google Shape;161;p29"/>
          <p:cNvSpPr txBox="1">
            <a:spLocks noGrp="1"/>
          </p:cNvSpPr>
          <p:nvPr>
            <p:ph type="subTitle" idx="1"/>
          </p:nvPr>
        </p:nvSpPr>
        <p:spPr>
          <a:xfrm>
            <a:off x="72000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IN" dirty="0"/>
              <a:t>We provide based solutions for various existing and non-existing apps/software</a:t>
            </a:r>
            <a:endParaRPr dirty="0"/>
          </a:p>
        </p:txBody>
      </p:sp>
      <p:sp>
        <p:nvSpPr>
          <p:cNvPr id="162" name="Google Shape;162;p29"/>
          <p:cNvSpPr txBox="1">
            <a:spLocks noGrp="1"/>
          </p:cNvSpPr>
          <p:nvPr>
            <p:ph type="subTitle" idx="2"/>
          </p:nvPr>
        </p:nvSpPr>
        <p:spPr>
          <a:xfrm>
            <a:off x="636245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a:spLocks noGrp="1"/>
          </p:cNvSpPr>
          <p:nvPr>
            <p:ph type="subTitle" idx="3"/>
          </p:nvPr>
        </p:nvSpPr>
        <p:spPr>
          <a:xfrm>
            <a:off x="3541212"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Neptune is the fourth-largest planet in our Solar System</a:t>
            </a:r>
            <a:endParaRPr dirty="0"/>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Jhansi</a:t>
            </a:r>
            <a:endParaRPr dirty="0"/>
          </a:p>
        </p:txBody>
      </p:sp>
      <p:sp>
        <p:nvSpPr>
          <p:cNvPr id="165" name="Google Shape;165;p29"/>
          <p:cNvSpPr txBox="1">
            <a:spLocks noGrp="1"/>
          </p:cNvSpPr>
          <p:nvPr>
            <p:ph type="title" idx="4"/>
          </p:nvPr>
        </p:nvSpPr>
        <p:spPr>
          <a:xfrm>
            <a:off x="662315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Noida</a:t>
            </a:r>
            <a:endParaRPr dirty="0"/>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Delhi</a:t>
            </a:r>
            <a:endParaRPr dirty="0"/>
          </a:p>
        </p:txBody>
      </p:sp>
      <p:cxnSp>
        <p:nvCxnSpPr>
          <p:cNvPr id="167" name="Google Shape;167;p29"/>
          <p:cNvCxnSpPr>
            <a:stCxn id="161" idx="2"/>
            <a:endCxn id="164" idx="0"/>
          </p:cNvCxnSpPr>
          <p:nvPr/>
        </p:nvCxnSpPr>
        <p:spPr>
          <a:xfrm>
            <a:off x="1750350" y="302792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pic>
        <p:nvPicPr>
          <p:cNvPr id="5" name="Picture 4">
            <a:extLst>
              <a:ext uri="{FF2B5EF4-FFF2-40B4-BE49-F238E27FC236}">
                <a16:creationId xmlns:a16="http://schemas.microsoft.com/office/drawing/2014/main" id="{7871F690-B867-472A-72B1-0A7BD5EDDCD9}"/>
              </a:ext>
            </a:extLst>
          </p:cNvPr>
          <p:cNvPicPr>
            <a:picLocks noChangeAspect="1"/>
          </p:cNvPicPr>
          <p:nvPr/>
        </p:nvPicPr>
        <p:blipFill>
          <a:blip r:embed="rId4"/>
          <a:stretch>
            <a:fillRect/>
          </a:stretch>
        </p:blipFill>
        <p:spPr>
          <a:xfrm>
            <a:off x="0" y="0"/>
            <a:ext cx="9144000" cy="5143500"/>
          </a:xfrm>
          <a:prstGeom prst="rect">
            <a:avLst/>
          </a:prstGeom>
        </p:spPr>
      </p:pic>
      <p:sp>
        <p:nvSpPr>
          <p:cNvPr id="174" name="Google Shape;174;p30"/>
          <p:cNvSpPr txBox="1">
            <a:spLocks noGrp="1"/>
          </p:cNvSpPr>
          <p:nvPr>
            <p:ph type="title"/>
          </p:nvPr>
        </p:nvSpPr>
        <p:spPr>
          <a:xfrm>
            <a:off x="454683" y="596954"/>
            <a:ext cx="3787800" cy="286979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Company Prospects </a:t>
            </a:r>
            <a:endParaRPr dirty="0"/>
          </a:p>
        </p:txBody>
      </p:sp>
      <p:sp>
        <p:nvSpPr>
          <p:cNvPr id="175" name="Google Shape;175;p30"/>
          <p:cNvSpPr txBox="1">
            <a:spLocks noGrp="1"/>
          </p:cNvSpPr>
          <p:nvPr>
            <p:ph type="subTitle" idx="1"/>
          </p:nvPr>
        </p:nvSpPr>
        <p:spPr>
          <a:xfrm>
            <a:off x="6344752" y="1769950"/>
            <a:ext cx="2451694"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Entitled to be a cool tech-startup here is our prospectus:</a:t>
            </a:r>
            <a:endParaRPr dirty="0"/>
          </a:p>
        </p:txBody>
      </p:sp>
      <p:sp>
        <p:nvSpPr>
          <p:cNvPr id="176" name="Google Shape;176;p30"/>
          <p:cNvSpPr txBox="1">
            <a:spLocks noGrp="1"/>
          </p:cNvSpPr>
          <p:nvPr>
            <p:ph type="title" idx="2"/>
          </p:nvPr>
        </p:nvSpPr>
        <p:spPr>
          <a:xfrm>
            <a:off x="4573674" y="962379"/>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Quality design is the base of our Software System</a:t>
            </a:r>
            <a:endParaRPr dirty="0"/>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AI, ML, DL, Cloud Computing, Mechatronics, Communication, Hydraulics, </a:t>
            </a:r>
            <a:endParaRPr dirty="0"/>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 VR, Mixed Reality, </a:t>
            </a:r>
            <a:endParaRPr dirty="0"/>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Saturn is composed of hydrogen and helium</a:t>
            </a:r>
            <a:endParaRPr dirty="0"/>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a:latin typeface="Rajdhani"/>
                <a:ea typeface="Rajdhani"/>
                <a:cs typeface="Rajdhani"/>
                <a:sym typeface="Rajdhani"/>
              </a:rPr>
              <a:t>MERCURY</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VENUS</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SATURN</a:t>
            </a:r>
            <a:endParaRPr sz="1600" b="1">
              <a:latin typeface="Rajdhani"/>
              <a:ea typeface="Rajdhani"/>
              <a:cs typeface="Rajdhani"/>
              <a:sym typeface="Rajdhani"/>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870</Words>
  <Application>Microsoft Office PowerPoint</Application>
  <PresentationFormat>On-screen Show (16:9)</PresentationFormat>
  <Paragraphs>138</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Fira Sans Condensed</vt:lpstr>
      <vt:lpstr>Advent Pro Light</vt:lpstr>
      <vt:lpstr>Arial</vt:lpstr>
      <vt:lpstr>Rajdhani</vt:lpstr>
      <vt:lpstr>Anton</vt:lpstr>
      <vt:lpstr>Josefin Slab</vt:lpstr>
      <vt:lpstr>Fira Sans Condensed Light</vt:lpstr>
      <vt:lpstr>Ai Tech Agency by Slidesgo</vt:lpstr>
      <vt:lpstr>A!.OverFlow</vt:lpstr>
      <vt:lpstr>ABOUT US</vt:lpstr>
      <vt:lpstr>AUTOMATING FROM THE BASE</vt:lpstr>
      <vt:lpstr>ABOUT US</vt:lpstr>
      <vt:lpstr>OUR EVOLUTION</vt:lpstr>
      <vt:lpstr>WHAT SETS US APART?</vt:lpstr>
      <vt:lpstr>Company Prospects </vt:lpstr>
      <vt:lpstr>WHAT DO WE DO?</vt:lpstr>
      <vt:lpstr>HOW DO WE DO IT?</vt:lpstr>
      <vt:lpstr>WHAT DO WE OFFER?</vt:lpstr>
      <vt:lpstr>OUR CLIENTS</vt:lpstr>
      <vt:lpstr>WHAT DO THEY SAY ABOUT US?</vt:lpstr>
      <vt:lpstr>CASE STUDIES</vt:lpstr>
      <vt:lpstr>OVERFLOW AI</vt:lpstr>
      <vt:lpstr>OUR PROGRESS</vt:lpstr>
      <vt:lpstr>MEET THE TEAM</vt:lpstr>
      <vt:lpstr>SOFTWARE DESKTOP</vt:lpstr>
      <vt:lpstr>MOBILE APP</vt:lpstr>
      <vt:lpstr>AI and the Future is Here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A!.OverFlow</dc:title>
  <cp:lastModifiedBy>Adarsh Maurya</cp:lastModifiedBy>
  <cp:revision>26</cp:revision>
  <dcterms:modified xsi:type="dcterms:W3CDTF">2022-11-29T19:06:29Z</dcterms:modified>
</cp:coreProperties>
</file>